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6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033FD3-974F-4D44-8A87-B2F3F35EC5E5}">
  <a:tblStyle styleId="{51033FD3-974F-4D44-8A87-B2F3F35EC5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2C0588-56CF-434B-A3AC-C53409F2762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3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d884bf8fd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d884bf8fd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평점 분포를 막대그래프로 나타낸 것입니다.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대부분의 애니메이션 평점 5.5 - 8.0 사이에 분포되어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대부분의 user가 애니메이션에 준 평점은 6.0 - 10.0 사이에 분포되어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19050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user가 애니메이션에 준 평점의 평균은</a:t>
            </a:r>
            <a:r>
              <a:rPr lang="ko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약 7.0 - 8.0 사이입니다.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19050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두 분포가 모두 오른쪽으로 치우쳐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43427146b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943427146b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애니메이션당 평가를 한 유저의 수가 50명 이상인 컨텐츠에 대해서만 데이터를 사용하기로 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50명 이하의 유저가 평가를 하지 않았다는 것은 추천할 만한 가치가 없다고 생각했습니다.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d884bf8f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d884bf8f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이름과 사용자 ID로 구성된 피벗 테이블을 만들었습니다.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이 데이터는 코사인 유사도를 구하는데에 활용됩니다.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9d884bf8f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9d884bf8f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이름에서 일본어와 특수 문자 기호를 제거하였습니다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d884bf8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d884bf8f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제목과 평점을 바탕으로 사용자에게 추천을 하는 협업 필터링 방식을 이용하고, AP알고리즘을 이용해 추천을 진행 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977e4f0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977e4f0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Apriori를 사용한 코드입니다. 크게 make_data, make_rules, Rec_collabo_using_apriori로 구성되어 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992f85ec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9992f85ec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지금부터는 각 단계별 결과를 살펴보겠습니다.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사용자에게 평점이 높은 영화를 추천해주기 위해 </a:t>
            </a:r>
            <a:r>
              <a:rPr lang="ko"/>
              <a:t>기본데이터와 점수 데이터를 애니메이션 id기준으로 merge한 후 중복을 제거하고 유저가 원하는 평점을 기준으로 데이터를 정렬합니다.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그리고, 데이터가 너무 많아서 데이터 프레임의 크기를 줄여주기 위해서 평점을 기준으로 영화를 걸러줍니다.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977e4f0f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977e4f0f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crosstab 함수를 이용해 어떤 유저가 어떤 영화를 보았는지 데이터를 생성 합니다. 표시되는 타입은 boolean으로 설정합니다.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데이터를 이용해 association_rule을 적용합니다.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977e4f0f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977e4f0f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Apriori를 적용합니다.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적용된 rule에 대한 데이터 프레임입니다.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데이터를 바탕으로 사용자가 제목을 입력하면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제목과 유사한 영화를 반환 합니다.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43427146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43427146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해당 제목과 평점을 바탕으로 사용자에게 추천을 하는 협업 필터링 방식을 이용하고, knn모델의 코사인 유사도를 이용해 거리가 1에 가장 가까운 영상을 추천 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43427146b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43427146b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977e4f0f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9977e4f0f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앞에서 설명한 피봇 테이블을 이용해 dense matrix(밀집행렬) 를 만듭니다.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977e4f0f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977e4f0f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피봇 테이블의 대부분의 값은 0이 많은 희소행렬 즉, sparse matrix이므로 메모리 낭비를 줄이고, 연산시간을 줄이기 위해 csr_maxtrix 함수를 이용해 압축행렬로 만들어 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977e4f0f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977e4f0f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행렬을 knn에 적용하여 코사인 유사도를 계산한다음 다음과 같이 거리와 인덱스를 리턴 받습니다.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결과를 이용해 해당 제목과 유사도가 가장 높은 영화 10개를 추천합니다.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d884bf8fd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d884bf8fd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제목과 장르를 이용해 두 데이터를 벡터로 만들고, sigmoid function을 이용해 유사도를 측정하고, 가장 유사도가 높은 10개의 영화를 추천합니다.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977e4f0f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977e4f0f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도메인 데이터와 장르 데이터를 분리해서 저장해 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 인덱스를 모두 초기화 시킵니다.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두 문서간의 유사도를 구하기 위해 TfidfVecotrizer를 이용해 매트릭스를 만들어줍니다.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977e4f0f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9977e4f0f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시그모이드 함수를 이용해 문서간 유사도를 구한 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유사도가 높은 10개의 항목을 저장합니다.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9d884bf8f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9d884bf8f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왼쪽부터 KNN, Apriori, TF_IDF를 사용하여 </a:t>
            </a:r>
            <a:r>
              <a:rPr lang="ko">
                <a:solidFill>
                  <a:schemeClr val="dk1"/>
                </a:solidFill>
              </a:rPr>
              <a:t>원펀치맨을 본 사용자에게 추천하는 애니메이션 목록입니다.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d884bf8f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9d884bf8f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이 데이터는 10329편의 영화에 적용된 105339 등급으로 구성됩니다.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평균 등급은 3.5이고 최소 및 최대 등급은 각각 0.5 및 5입니다.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149532편의 영화에 평점을 준 이용자는 668명입니다.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d884bf8f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d884bf8f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데이터셋의 정보입니다.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행은 movie_id, name, genre, rating으로 구성되어있습니다.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d884bf8f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d884bf8f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다음은 영화 평점 데이터셋의 정보입니다.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feature은 user_id, movie_id, rating, timestamp 으로 구성되어있습니다.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94342714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94342714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business objective입니다.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특정 애니메이션을 본 사용자에게 다른 애니메이션을 추천해주는 모델을 다른 비디오 미디어 데이터로 확장시켜 예측해보기로 하였습니다.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d884bf8f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9d884bf8f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데이터셋과 등급 데이터셋을 합친 결과입니다.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d884bf8fd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d884bf8fd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영화의 평균 평점 분포를 막대 그래프로 나타낸 것입니다.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대부분의 영화 데이터의 평점은 6.0 - 7.5 사이에 분포되어 있음을 알 수 있습니다.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d884bf8f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d884bf8f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데이터셋과 마찬가지로 평가를 한 유저의 수가 50명 이상인 영화 데이터만 사용하였습니다.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992f85e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992f85e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왼쪽부터 KNN, Apriori, TF_IDF를 사용하여 매트릭스 영화를 본 사용자에게 추천해주는 영화 목록들 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43427146b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943427146b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데이터가 너무 커서 디스크의 용량을 너무 잡아먹었고, 연산속도를 높이기 위해 csr_matrix함수를 이용해 희소행렬을 밀집행렬로 바꾸었다. 또한 기준을 정해 데이터를 필터링 했다 예를 들면 해당 영상에 대해 투표한 인원이 50명 이상인 데이터만 사용하는것과 같은 것 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애니메이션의 제목이 일본어라 이를 바로 사용하기 힘들었습니다.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일본어와 특수문자를 제거하였습니다.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두가지 데이터를 하나의 함수에 적용하기 힘들었습니다.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해결하기위해 데이터의 컬럼명을 맞추고 필요하지 않은 컬럼은 삭제햇습니다.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적절한 데이터를 선정하기 힘들었습니다. 그래서 많은 깃허브 자료와 교수님께서 주신 다양한 자료를 확인해본 후 회의를 통해 적절한 데이터를 선정했습니다.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d884bf8f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9d884bf8fd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기술적으로 배운것은 csr메트릭스를 통해 밀집행렬을 만들어서 모델에 집어넣는 것과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애니메이션의 경우 일본 에니메이션 이기 때문에 일본어에서 많이 사용 하는 언어에 대한 전처리 기법을 알 수있었습니다.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방대한 오픈소스 중 적절한 것을 선별하고 활용하는 능력 그리고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추천시스템 알고리즘이 작동하는 전체적인 흐름입니다. 결국 무슨 방법이든 유사도를 구한다음 유사도를 기반으로 추천을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 기술적인 부분으로 배운 것은 왜 추천 시스템에 머신러닝 모델을 사용하는가에 대한 궁금증을 해결 할 수 있었습니다.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시스템은 모델인 아닌 머신러닝모델의 결과값을 이용한 단순한 알고리즘 이고,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이유는 머신러닝 모델을 이용해 구한 유사도를 이용해 가장 유사도가 높은 순으로 추천하기 때문입니다.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d884bf8fd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9d884bf8fd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제목, 메인 데이터, 레이팅 데이터, 두 데이터를 합친 데이터, 해당 도메인 id, 평점 기준, 장르를 나눠주는 문자를 넣어줍니다.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함수를 이용해 앞에서 구현한 3개의 추천 시스템을 통한 추천 목록이 나오게 됩니다.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d884bf8f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d884bf8fd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프로그램의 구조를 activity url으로 나타냈습니다.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9d884bf8fd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9d884bf8fd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 추천 시스템 만들기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알고리즘 별로 함수를 만들고 하나의 큰 함수로 동시에 3가지 모델에 대한 추천 제공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전처리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연산속도 증가를 위한 밀집행렬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일본어 특수문자 제거를 위한 문자열 처리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기준을 정해 데이터 수 감소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943427146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943427146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참고한 자료들입니다.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43427146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43427146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저희가 사용한 데이터셋은 크게 애니메이션 데이터셋과 유저별 애니메이션 평점 데이터로 구성되어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 데이터셋은 애니메이션 이름과 장르 등 애니메이션에 대한 각종 정보를 포함하고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Rating 데이터셋은 각 유저들이 각 애니메이션에 매긴 평점 정보를 포함하고 있습니다.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d884bf8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d884bf8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 데이터셋의 기본정보입니다.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Feature에는 anime_id, name, genre, type, episodes, rating, members 가 있고 총 12294개의 데이터로 구성되어있습니다.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992f85e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992f85e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 장르와 타입 그리고 평점에 null값이 존재하기 때문에 이 값들을 모두 제거하였습니다.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d884bf8f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d884bf8f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rating 데이터셋의 정보입니다.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user_id, anime_id, rating으로 feature가 구성되어있습니다.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Null 값은 존재하지 않았습니다.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d884bf8f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d884bf8f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분석을 위해 애니메이션 데이터셋과 rating 데이터셋을 합친 결과입니다.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d884bf8f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d884bf8f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애니메이션의 유형 분포를 파이 플롯으로 나타낸것입니다.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TV, OVA, Movie, Special, ONA, Music 순서로 많이 분포되어있는 것을 볼 수 있습니다. 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apldcode/anime-recommende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kaggle.com/code/deepakvk18/anime-recommendation-system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aggle.com/code/raksh710/content-based-filtering-sorted-by-weighted-average" TargetMode="External"/><Relationship Id="rId5" Type="http://schemas.openxmlformats.org/officeDocument/2006/relationships/hyperlink" Target="https://www.kaggle.com/datasets/ayushimishra2809/movielens-dataset" TargetMode="External"/><Relationship Id="rId4" Type="http://schemas.openxmlformats.org/officeDocument/2006/relationships/hyperlink" Target="https://www.kaggle.com/datasets/CooperUnion/anime-recommendations-database" TargetMode="External"/><Relationship Id="rId9" Type="http://schemas.openxmlformats.org/officeDocument/2006/relationships/hyperlink" Target="https://github.com/varian97/Anime-Recommender-Syste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205950" y="914400"/>
            <a:ext cx="6400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rgbClr val="0000FF"/>
                </a:solidFill>
              </a:rPr>
              <a:t>Machine Learning</a:t>
            </a:r>
            <a:endParaRPr sz="41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rgbClr val="0000FF"/>
                </a:solidFill>
              </a:rPr>
              <a:t>Term Project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l="5377" t="24704" r="20548" b="10962"/>
          <a:stretch/>
        </p:blipFill>
        <p:spPr>
          <a:xfrm>
            <a:off x="331075" y="1671750"/>
            <a:ext cx="3913042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5">
            <a:alphaModFix/>
          </a:blip>
          <a:srcRect l="7217" t="25724" r="20612" b="17490"/>
          <a:stretch/>
        </p:blipFill>
        <p:spPr>
          <a:xfrm>
            <a:off x="4431975" y="1671750"/>
            <a:ext cx="4306219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894300" y="19000"/>
            <a:ext cx="76683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End-to-End Process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exploration : Animation Ratings Distribution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750250" y="1152475"/>
            <a:ext cx="73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accent2"/>
                </a:solidFill>
                <a:highlight>
                  <a:srgbClr val="FFFFFF"/>
                </a:highlight>
              </a:rPr>
              <a:t>Animation's average ratings distribution as a bar graph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581400" y="3639075"/>
            <a:ext cx="7981200" cy="1306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accent2"/>
                </a:solidFill>
                <a:highlight>
                  <a:srgbClr val="FFFFFF"/>
                </a:highlight>
              </a:rPr>
              <a:t>- Most of the Anime ratings are spread between 5.5 - 8.0</a:t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accent2"/>
                </a:solidFill>
                <a:highlight>
                  <a:srgbClr val="FFFFFF"/>
                </a:highlight>
              </a:rPr>
              <a:t>- Most of the users ratings are spread between 6.0 - 10.0</a:t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accent2"/>
                </a:solidFill>
                <a:highlight>
                  <a:srgbClr val="FFFFFF"/>
                </a:highlight>
              </a:rPr>
              <a:t>- The mode of the users ratings distribution is around 7.0 - 8.0</a:t>
            </a:r>
            <a:endParaRPr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200">
                <a:solidFill>
                  <a:schemeClr val="accent2"/>
                </a:solidFill>
                <a:highlight>
                  <a:srgbClr val="FFFFFF"/>
                </a:highlight>
              </a:rPr>
              <a:t>- Both the distribution are right skewed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794350" y="-2875"/>
            <a:ext cx="7165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Preprocessing : Animation dataset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01" y="1833225"/>
            <a:ext cx="1891125" cy="14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725" y="1833225"/>
            <a:ext cx="5983376" cy="14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Set a threshold value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7549175" y="3075225"/>
            <a:ext cx="327600" cy="19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780900" y="0"/>
            <a:ext cx="7165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Preprocessing : Animation dataset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62" y="2274625"/>
            <a:ext cx="7983473" cy="14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583125" y="1075775"/>
            <a:ext cx="8314500" cy="11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Create a pivot table consists of rows as title and columns as user id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 -&gt; It will help us to create sparse matrix which can be very helpful in finding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     the cosine similarity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750250" y="0"/>
            <a:ext cx="7165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Preprocessing : Animation dataset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25" y="1790590"/>
            <a:ext cx="7557740" cy="188943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750250" y="1152475"/>
            <a:ext cx="73431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Remove japanese/special character symbols in anime name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600" b="1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86275" y="2333075"/>
            <a:ext cx="893400" cy="11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540200" y="1315025"/>
            <a:ext cx="81927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rgbClr val="0000FF"/>
                </a:solidFill>
              </a:rPr>
              <a:t>Collaborative Recommender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Using </a:t>
            </a:r>
            <a:r>
              <a:rPr lang="ko" sz="2000">
                <a:solidFill>
                  <a:srgbClr val="FF0000"/>
                </a:solidFill>
              </a:rPr>
              <a:t>Apriori</a:t>
            </a:r>
            <a:endParaRPr sz="2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-</a:t>
            </a:r>
            <a:r>
              <a:rPr lang="ko"/>
              <a:t> </a:t>
            </a:r>
            <a:r>
              <a:rPr lang="ko" b="1"/>
              <a:t>Use rating to find clusters of similar users and predict using K average ratings.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- When a user enters the title of a video he or she is watching, the cosine similarity is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calculated using a pivot table and the video with the highest similarity is recommended.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chemeClr val="dk1"/>
                </a:solidFill>
              </a:rPr>
              <a:t>Collaborative Recommender - Using </a:t>
            </a:r>
            <a:r>
              <a:rPr lang="ko" sz="2400" b="1">
                <a:solidFill>
                  <a:srgbClr val="FF0000"/>
                </a:solidFill>
              </a:rPr>
              <a:t>Apriori</a:t>
            </a:r>
            <a:r>
              <a:rPr lang="ko" sz="2400" b="1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75" y="1658100"/>
            <a:ext cx="7327441" cy="32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chemeClr val="dk1"/>
                </a:solidFill>
              </a:rPr>
              <a:t>Collaborative Recommender - Using </a:t>
            </a:r>
            <a:r>
              <a:rPr lang="ko" sz="2400" b="1">
                <a:solidFill>
                  <a:srgbClr val="FF0000"/>
                </a:solidFill>
              </a:rPr>
              <a:t>Apriori</a:t>
            </a:r>
            <a:r>
              <a:rPr lang="ko" sz="2400" b="1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800" y="2051550"/>
            <a:ext cx="7462400" cy="2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Make Dataframe: Merge and Collect data with rating &gt; 8.5</a:t>
            </a:r>
            <a:endParaRPr sz="10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chemeClr val="dk1"/>
                </a:solidFill>
              </a:rPr>
              <a:t>Collaborative Recommender - Using </a:t>
            </a:r>
            <a:r>
              <a:rPr lang="ko" sz="2400" b="1">
                <a:solidFill>
                  <a:srgbClr val="FF0000"/>
                </a:solidFill>
              </a:rPr>
              <a:t>Apriori</a:t>
            </a:r>
            <a:r>
              <a:rPr lang="ko" sz="2400" b="1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Using Crosstab</a:t>
            </a:r>
            <a:endParaRPr sz="1000" b="1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425" y="2134300"/>
            <a:ext cx="5799139" cy="27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chemeClr val="dk1"/>
                </a:solidFill>
              </a:rPr>
              <a:t>Collaborative Recommender - Using </a:t>
            </a:r>
            <a:r>
              <a:rPr lang="ko" sz="2400" b="1">
                <a:solidFill>
                  <a:srgbClr val="FF0000"/>
                </a:solidFill>
              </a:rPr>
              <a:t>Apriori</a:t>
            </a:r>
            <a:r>
              <a:rPr lang="ko" sz="2400" b="1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Making rules</a:t>
            </a:r>
            <a:endParaRPr sz="1000" b="1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38" y="2167375"/>
            <a:ext cx="8134113" cy="27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475650" y="1244475"/>
            <a:ext cx="81927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000FF"/>
                </a:solidFill>
              </a:rPr>
              <a:t>Collaborative Recommender - Item based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Using </a:t>
            </a:r>
            <a:r>
              <a:rPr lang="ko" sz="2000">
                <a:solidFill>
                  <a:srgbClr val="FF0000"/>
                </a:solidFill>
              </a:rPr>
              <a:t>KNN(Cosine similarity)</a:t>
            </a:r>
            <a:endParaRPr sz="2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- Use rating to find clusters of similar users and predict using K average ratings.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- When a user enters the title of a video he or she is watching, the cosine similarity is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calculated using a pivot table and the video with the highest similarity is recommended.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09500" y="1020200"/>
            <a:ext cx="8325000" cy="4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FF"/>
                </a:solidFill>
              </a:rPr>
              <a:t>End-to-End Process</a:t>
            </a:r>
            <a:endParaRPr b="1">
              <a:solidFill>
                <a:srgbClr val="0000FF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Business objective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Data exploration (including dataset description)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Data preprocessing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Modeling (training of the learning models)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Model evaluation and analysis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FF"/>
                </a:solidFill>
              </a:rPr>
              <a:t>Learning Experience</a:t>
            </a:r>
            <a:endParaRPr b="1">
              <a:solidFill>
                <a:srgbClr val="0000FF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Difficulties encountered and how you have solved them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What you have learned doing the project (technical and non-technical)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FF"/>
                </a:solidFill>
              </a:rPr>
              <a:t>Open Source SW </a:t>
            </a:r>
            <a:endParaRPr b="1">
              <a:solidFill>
                <a:srgbClr val="0000FF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Function definition (and description)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Architecture 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GitHub URL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0000FF"/>
                </a:solidFill>
              </a:rPr>
              <a:t>Teamwork</a:t>
            </a:r>
            <a:endParaRPr b="1">
              <a:solidFill>
                <a:srgbClr val="0000FF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    task split, areas of team efforts, contribution percentages</a:t>
            </a:r>
            <a:endParaRPr sz="2800" b="1">
              <a:solidFill>
                <a:srgbClr val="FF0000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901150" y="106038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dk1"/>
                </a:solidFill>
              </a:rPr>
              <a:t>Index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chemeClr val="dk1"/>
                </a:solidFill>
              </a:rPr>
              <a:t>Collaborative Recommender : Using </a:t>
            </a:r>
            <a:r>
              <a:rPr lang="ko" sz="2400" b="1">
                <a:solidFill>
                  <a:srgbClr val="FF0000"/>
                </a:solidFill>
              </a:rPr>
              <a:t>KNN</a:t>
            </a:r>
            <a:r>
              <a:rPr lang="ko" sz="2400" b="1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Making Pivot table</a:t>
            </a:r>
            <a:endParaRPr sz="1000" b="1"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25" y="2238576"/>
            <a:ext cx="8529152" cy="21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chemeClr val="dk1"/>
                </a:solidFill>
              </a:rPr>
              <a:t>Collaborative Recommender : Using </a:t>
            </a:r>
            <a:r>
              <a:rPr lang="ko" sz="2400" b="1">
                <a:solidFill>
                  <a:srgbClr val="FF0000"/>
                </a:solidFill>
              </a:rPr>
              <a:t>KNN</a:t>
            </a:r>
            <a:r>
              <a:rPr lang="ko" sz="2400" b="1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Pivot table -&gt; Csr_matrix for -&gt; to reduce </a:t>
            </a:r>
            <a:r>
              <a:rPr lang="ko" sz="2000" b="1">
                <a:solidFill>
                  <a:srgbClr val="FF0000"/>
                </a:solidFill>
              </a:rPr>
              <a:t>memory wastage</a:t>
            </a:r>
            <a:endParaRPr sz="1000" b="1">
              <a:solidFill>
                <a:srgbClr val="FF0000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224" y="2051550"/>
            <a:ext cx="1673275" cy="28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4017700" y="1975350"/>
            <a:ext cx="480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-&gt; to reduce </a:t>
            </a:r>
            <a:r>
              <a:rPr lang="ko" sz="2000" b="1">
                <a:solidFill>
                  <a:srgbClr val="FF0000"/>
                </a:solidFill>
              </a:rPr>
              <a:t>computation time</a:t>
            </a:r>
            <a:endParaRPr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chemeClr val="dk1"/>
                </a:solidFill>
              </a:rPr>
              <a:t>Collaborative Recommender : Using </a:t>
            </a:r>
            <a:r>
              <a:rPr lang="ko" sz="2400" b="1">
                <a:solidFill>
                  <a:srgbClr val="FF0000"/>
                </a:solidFill>
              </a:rPr>
              <a:t>KNN</a:t>
            </a:r>
            <a:r>
              <a:rPr lang="ko" sz="2400" b="1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Using KNN return distances and index</a:t>
            </a:r>
            <a:endParaRPr sz="1000" b="1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75" y="2192325"/>
            <a:ext cx="8528650" cy="2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521725" y="1186500"/>
            <a:ext cx="81927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000FF"/>
                </a:solidFill>
              </a:rPr>
              <a:t>Content Based Recommender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Using </a:t>
            </a:r>
            <a:r>
              <a:rPr lang="ko" sz="2000">
                <a:solidFill>
                  <a:srgbClr val="FF0000"/>
                </a:solidFill>
              </a:rPr>
              <a:t>TF-IDF</a:t>
            </a:r>
            <a:r>
              <a:rPr lang="ko" sz="2000"/>
              <a:t> weighting and </a:t>
            </a:r>
            <a:r>
              <a:rPr lang="ko" sz="2000">
                <a:solidFill>
                  <a:srgbClr val="FF0000"/>
                </a:solidFill>
              </a:rPr>
              <a:t>Sigmoid_kernel</a:t>
            </a:r>
            <a:endParaRPr sz="2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- TF-IDF, or term frequency-inverse document frequency, is a figure that expresses the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statistical importance of any given word to the document collection as a whole. TF-IDF is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calculated by multiplying term frequency and inverse document frequency.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- Sigmoid function returns two values, 0 and 1, therefore it is more suitable for binary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 classification problems.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chemeClr val="dk1"/>
                </a:solidFill>
              </a:rPr>
              <a:t>Content Based Recommender : </a:t>
            </a:r>
            <a:r>
              <a:rPr lang="ko" sz="2400" b="1">
                <a:solidFill>
                  <a:srgbClr val="FF0000"/>
                </a:solidFill>
              </a:rPr>
              <a:t>TF-IDF</a:t>
            </a:r>
            <a:r>
              <a:rPr lang="ko" sz="2400" b="1">
                <a:solidFill>
                  <a:schemeClr val="dk1"/>
                </a:solidFill>
              </a:rPr>
              <a:t> Vectorizer  </a:t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Make </a:t>
            </a:r>
            <a:r>
              <a:rPr lang="ko" sz="2000" b="1">
                <a:solidFill>
                  <a:srgbClr val="FF0000"/>
                </a:solidFill>
              </a:rPr>
              <a:t>tfv_matrix</a:t>
            </a:r>
            <a:endParaRPr sz="1000" b="1">
              <a:solidFill>
                <a:srgbClr val="FF0000"/>
              </a:solidFill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50" y="2571750"/>
            <a:ext cx="5089202" cy="154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852" y="1951725"/>
            <a:ext cx="2662882" cy="27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820175" y="0"/>
            <a:ext cx="50892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475650" y="1004850"/>
            <a:ext cx="81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>
                <a:solidFill>
                  <a:schemeClr val="dk1"/>
                </a:solidFill>
              </a:rPr>
              <a:t>Content Based Recommender : </a:t>
            </a:r>
            <a:r>
              <a:rPr lang="ko" sz="2400" b="1">
                <a:solidFill>
                  <a:srgbClr val="FF0000"/>
                </a:solidFill>
              </a:rPr>
              <a:t>TF-IDF</a:t>
            </a:r>
            <a:r>
              <a:rPr lang="ko" sz="2400" b="1">
                <a:solidFill>
                  <a:schemeClr val="dk1"/>
                </a:solidFill>
              </a:rPr>
              <a:t> Vectorizer  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554250" y="1558950"/>
            <a:ext cx="81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chemeClr val="dk1"/>
                </a:solidFill>
              </a:rPr>
              <a:t>Using </a:t>
            </a:r>
            <a:r>
              <a:rPr lang="ko" sz="2000" b="1">
                <a:solidFill>
                  <a:srgbClr val="FF0000"/>
                </a:solidFill>
              </a:rPr>
              <a:t>Sigmoid Kernel</a:t>
            </a:r>
            <a:endParaRPr sz="1000" b="1">
              <a:solidFill>
                <a:srgbClr val="FF0000"/>
              </a:solidFill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747" y="2181159"/>
            <a:ext cx="2488250" cy="21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00" y="2181150"/>
            <a:ext cx="5642067" cy="21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 Evaluation and Analysis</a:t>
            </a:r>
            <a:endParaRPr sz="1900" b="1">
              <a:solidFill>
                <a:schemeClr val="dk1"/>
              </a:solidFill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12" y="1192275"/>
            <a:ext cx="8740775" cy="2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0" y="2139338"/>
            <a:ext cx="2768475" cy="143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7975" y="2139350"/>
            <a:ext cx="3104857" cy="14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3525" y="1903800"/>
            <a:ext cx="2857001" cy="190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/>
        </p:nvSpPr>
        <p:spPr>
          <a:xfrm>
            <a:off x="750250" y="0"/>
            <a:ext cx="69078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exploration : Movie dataset</a:t>
            </a:r>
            <a:endParaRPr sz="1900" b="1">
              <a:solidFill>
                <a:schemeClr val="dk1"/>
              </a:solidFill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498775" y="1018300"/>
            <a:ext cx="8157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 data consists of </a:t>
            </a:r>
            <a:r>
              <a:rPr lang="ko" b="1">
                <a:solidFill>
                  <a:schemeClr val="dk1"/>
                </a:solidFill>
              </a:rPr>
              <a:t>105339 ratings </a:t>
            </a:r>
            <a:r>
              <a:rPr lang="ko">
                <a:solidFill>
                  <a:schemeClr val="dk1"/>
                </a:solidFill>
              </a:rPr>
              <a:t>applied over </a:t>
            </a:r>
            <a:r>
              <a:rPr lang="ko" b="1">
                <a:solidFill>
                  <a:schemeClr val="dk1"/>
                </a:solidFill>
              </a:rPr>
              <a:t>10329 movies</a:t>
            </a:r>
            <a:r>
              <a:rPr lang="ko">
                <a:solidFill>
                  <a:schemeClr val="dk1"/>
                </a:solidFill>
              </a:rPr>
              <a:t>. The average rating is 3.5 and minimum and maximum rating is 0.5 and 5 respectively.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There are 668 users who have given their ratings for </a:t>
            </a:r>
            <a:r>
              <a:rPr lang="ko" b="1">
                <a:solidFill>
                  <a:schemeClr val="dk1"/>
                </a:solidFill>
              </a:rPr>
              <a:t>149532 movies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84" name="Google Shape;284;p39"/>
          <p:cNvGraphicFramePr/>
          <p:nvPr/>
        </p:nvGraphicFramePr>
        <p:xfrm>
          <a:off x="620000" y="2301600"/>
          <a:ext cx="7740400" cy="1974300"/>
        </p:xfrm>
        <a:graphic>
          <a:graphicData uri="http://schemas.openxmlformats.org/drawingml/2006/table">
            <a:tbl>
              <a:tblPr>
                <a:noFill/>
                <a:tableStyleId>{51033FD3-974F-4D44-8A87-B2F3F35EC5E5}</a:tableStyleId>
              </a:tblPr>
              <a:tblGrid>
                <a:gridCol w="87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905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Movies.csv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Rating.csv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Attribute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Explain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Attribute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Explain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movieid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The ID of the movie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userid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The ID of the user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title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The title of the movie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movieid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The ID of the movie.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genres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Movie genres.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rating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The rating the user gave the movie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05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timestamp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The time the movie was rated.</a:t>
                      </a:r>
                      <a:endParaRPr sz="1000" b="1"/>
                    </a:p>
                  </a:txBody>
                  <a:tcPr marL="34300" marR="3430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75" y="3141200"/>
            <a:ext cx="3581377" cy="1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63" y="1882653"/>
            <a:ext cx="3581400" cy="1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500" y="1882654"/>
            <a:ext cx="2726950" cy="15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9600" y="1882650"/>
            <a:ext cx="2439238" cy="244771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Description of movie dataset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 Evaluation and Analysis</a:t>
            </a:r>
            <a:endParaRPr sz="1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0" y="2000663"/>
            <a:ext cx="2761124" cy="16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600" y="1997050"/>
            <a:ext cx="3080075" cy="167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488" y="2000664"/>
            <a:ext cx="3080076" cy="16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Description of movie rating dataset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 Evaluation and Analysis</a:t>
            </a:r>
            <a:endParaRPr sz="1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901150" y="2985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End-to-End Process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Business Objective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24675" y="968250"/>
            <a:ext cx="742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FF0000"/>
                </a:solidFill>
              </a:rPr>
              <a:t>Animation</a:t>
            </a:r>
            <a:r>
              <a:rPr lang="ko" sz="2400" b="1">
                <a:solidFill>
                  <a:schemeClr val="dk1"/>
                </a:solidFill>
              </a:rPr>
              <a:t> recommendation system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0" y="1645350"/>
            <a:ext cx="2996549" cy="29965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448100" y="1752075"/>
            <a:ext cx="56490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Predicting what animation tend to get higher vote counts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Predicting animation revenue and/or animation success based on a certain metric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 b="1">
                <a:solidFill>
                  <a:schemeClr val="dk1"/>
                </a:solidFill>
              </a:rPr>
              <a:t>Recommending animation to users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Extends the model to other video media data : </a:t>
            </a:r>
            <a:r>
              <a:rPr lang="ko" sz="1600" b="1">
                <a:solidFill>
                  <a:schemeClr val="dk1"/>
                </a:solidFill>
              </a:rPr>
              <a:t>Movie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50" y="1830350"/>
            <a:ext cx="8163075" cy="2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Merge the movie and rating dataset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 Evaluation and Analysis</a:t>
            </a:r>
            <a:endParaRPr sz="1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 rotWithShape="1">
          <a:blip r:embed="rId4">
            <a:alphaModFix/>
          </a:blip>
          <a:srcRect l="6271" t="36324" r="21228" b="5295"/>
          <a:stretch/>
        </p:blipFill>
        <p:spPr>
          <a:xfrm>
            <a:off x="229325" y="2017100"/>
            <a:ext cx="4209998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 rotWithShape="1">
          <a:blip r:embed="rId5">
            <a:alphaModFix/>
          </a:blip>
          <a:srcRect l="5891" t="32196" r="20100" b="10186"/>
          <a:stretch/>
        </p:blipFill>
        <p:spPr>
          <a:xfrm>
            <a:off x="4572000" y="2017100"/>
            <a:ext cx="435521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750250" y="1152475"/>
            <a:ext cx="73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accent2"/>
                </a:solidFill>
                <a:highlight>
                  <a:srgbClr val="FFFFFF"/>
                </a:highlight>
              </a:rPr>
              <a:t>Movie's average ratings distribution as a bar graph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 Evaluation and Analysis</a:t>
            </a:r>
            <a:endParaRPr sz="1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637" y="1964175"/>
            <a:ext cx="6502726" cy="12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Set a threshold value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 Evaluation and Analysis</a:t>
            </a:r>
            <a:endParaRPr sz="1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/>
        </p:nvSpPr>
        <p:spPr>
          <a:xfrm>
            <a:off x="820175" y="0"/>
            <a:ext cx="68895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  End-to-End Process</a:t>
            </a:r>
            <a:endParaRPr sz="1900" b="1">
              <a:solidFill>
                <a:schemeClr val="dk1"/>
              </a:solidFill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Modeling Evaluation and Analysis</a:t>
            </a:r>
            <a:endParaRPr sz="1900" b="1">
              <a:solidFill>
                <a:schemeClr val="dk1"/>
              </a:solidFill>
            </a:endParaRPr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74" y="1221651"/>
            <a:ext cx="8331275" cy="3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00" y="2241450"/>
            <a:ext cx="2957125" cy="12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9575" y="1954375"/>
            <a:ext cx="2806875" cy="18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9100" y="1814496"/>
            <a:ext cx="2806875" cy="210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/>
        </p:nvSpPr>
        <p:spPr>
          <a:xfrm>
            <a:off x="164700" y="1051025"/>
            <a:ext cx="8979300" cy="3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 b="1">
                <a:solidFill>
                  <a:schemeClr val="dk1"/>
                </a:solidFill>
              </a:rPr>
              <a:t>Insufficient memory capacity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-&gt;  </a:t>
            </a:r>
            <a:r>
              <a:rPr lang="ko" sz="1200" b="1">
                <a:solidFill>
                  <a:srgbClr val="0000FF"/>
                </a:solidFill>
              </a:rPr>
              <a:t>Filter data by criteria(e.g. number of people who voted &gt; 50) </a:t>
            </a:r>
            <a:endParaRPr sz="1200" b="1">
              <a:solidFill>
                <a:srgbClr val="0000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-&gt;</a:t>
            </a:r>
            <a:r>
              <a:rPr lang="ko" sz="1200" b="1">
                <a:solidFill>
                  <a:srgbClr val="0000FF"/>
                </a:solidFill>
              </a:rPr>
              <a:t> Using csr_matrix function</a:t>
            </a:r>
            <a:endParaRPr sz="12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 b="1">
                <a:solidFill>
                  <a:schemeClr val="dk1"/>
                </a:solidFill>
              </a:rPr>
              <a:t>Anime title in Japanese</a:t>
            </a:r>
            <a:endParaRPr sz="12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-&gt; Remove japanese/special character symbols in anime name</a:t>
            </a:r>
            <a:endParaRPr sz="12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 b="1">
                <a:solidFill>
                  <a:schemeClr val="dk1"/>
                </a:solidFill>
              </a:rPr>
              <a:t>It is difficult to apply the model equally to both data.</a:t>
            </a:r>
            <a:endParaRPr sz="12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-&gt; </a:t>
            </a:r>
            <a:r>
              <a:rPr lang="ko" sz="1200" b="1">
                <a:solidFill>
                  <a:srgbClr val="0000FF"/>
                </a:solidFill>
              </a:rPr>
              <a:t>We made the names of the columns the same before inputting them to the function.</a:t>
            </a:r>
            <a:endParaRPr sz="1200" b="1">
              <a:solidFill>
                <a:srgbClr val="0000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-&gt; </a:t>
            </a:r>
            <a:r>
              <a:rPr lang="ko" sz="1200" b="1">
                <a:solidFill>
                  <a:srgbClr val="0000FF"/>
                </a:solidFill>
              </a:rPr>
              <a:t>Unused columns were deleted.</a:t>
            </a:r>
            <a:endParaRPr sz="1200" b="1">
              <a:solidFill>
                <a:srgbClr val="0000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 b="1">
                <a:solidFill>
                  <a:schemeClr val="dk1"/>
                </a:solidFill>
              </a:rPr>
              <a:t>Appropriate data collection</a:t>
            </a:r>
            <a:endParaRPr sz="12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200" b="1">
                <a:solidFill>
                  <a:srgbClr val="1A234E"/>
                </a:solidFill>
              </a:rPr>
              <a:t>-&gt; </a:t>
            </a:r>
            <a:r>
              <a:rPr lang="ko" sz="1200" b="1">
                <a:solidFill>
                  <a:srgbClr val="0000FF"/>
                </a:solidFill>
              </a:rPr>
              <a:t>Open all data to check</a:t>
            </a:r>
            <a:endParaRPr sz="1200" b="1">
              <a:solidFill>
                <a:srgbClr val="0000FF"/>
              </a:solidFill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3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/>
        </p:nvSpPr>
        <p:spPr>
          <a:xfrm>
            <a:off x="901150" y="29850"/>
            <a:ext cx="7713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Learning Experience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Difficulties encountered and how solved 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75" y="1335625"/>
            <a:ext cx="3614324" cy="3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7"/>
          <p:cNvSpPr txBox="1"/>
          <p:nvPr/>
        </p:nvSpPr>
        <p:spPr>
          <a:xfrm>
            <a:off x="901150" y="29850"/>
            <a:ext cx="7713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Learning Experience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What we have learned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0" y="1095150"/>
            <a:ext cx="9309900" cy="3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-"/>
            </a:pPr>
            <a:r>
              <a:rPr lang="ko" sz="1600" b="1">
                <a:solidFill>
                  <a:srgbClr val="0000FF"/>
                </a:solidFill>
              </a:rPr>
              <a:t>Technical</a:t>
            </a:r>
            <a:endParaRPr sz="1600" b="1">
              <a:solidFill>
                <a:srgbClr val="0000FF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-&gt; csr matrix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-&gt; Ability to use open source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-&gt; Remove japanese/special character symbols in anime name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-&gt; Regularity of Recommendation System Algorithms(</a:t>
            </a:r>
            <a:r>
              <a:rPr lang="ko" sz="1300" b="1">
                <a:solidFill>
                  <a:schemeClr val="dk1"/>
                </a:solidFill>
              </a:rPr>
              <a:t>Find Similarity -&gt; </a:t>
            </a:r>
            <a:r>
              <a:rPr lang="ko" sz="1300" b="1">
                <a:solidFill>
                  <a:srgbClr val="222222"/>
                </a:solidFill>
                <a:highlight>
                  <a:schemeClr val="lt1"/>
                </a:highlight>
              </a:rPr>
              <a:t>Recommendation)</a:t>
            </a:r>
            <a:endParaRPr sz="1300" b="1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1600"/>
              <a:buChar char="-"/>
            </a:pPr>
            <a:r>
              <a:rPr lang="ko" sz="1600" b="1">
                <a:solidFill>
                  <a:srgbClr val="0000FF"/>
                </a:solidFill>
              </a:rPr>
              <a:t>Non-technical</a:t>
            </a:r>
            <a:endParaRPr sz="1600" b="1">
              <a:solidFill>
                <a:srgbClr val="0000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FF0000"/>
                </a:solidFill>
              </a:rPr>
              <a:t>Why use ML models?</a:t>
            </a:r>
            <a:endParaRPr sz="1600"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rgbClr val="1A234E"/>
                </a:solidFill>
              </a:rPr>
              <a:t>-&gt; A recommendation system is simply an algorithm using machine learning.</a:t>
            </a:r>
            <a:endParaRPr sz="1600" b="1">
              <a:solidFill>
                <a:srgbClr val="1A234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rgbClr val="1A234E"/>
                </a:solidFill>
              </a:rPr>
              <a:t>-&gt; The reason machine learning is needed is to use it to measure similarity.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 txBox="1"/>
          <p:nvPr/>
        </p:nvSpPr>
        <p:spPr>
          <a:xfrm>
            <a:off x="45675" y="1399850"/>
            <a:ext cx="931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0000FF"/>
                </a:solidFill>
              </a:rPr>
              <a:t>Parameter</a:t>
            </a:r>
            <a:r>
              <a:rPr lang="ko" sz="2000" b="1"/>
              <a:t> : title, main_data, rating_data, full_data, data_id, criterion, split</a:t>
            </a:r>
            <a:endParaRPr sz="2000"/>
          </a:p>
        </p:txBody>
      </p:sp>
      <p:sp>
        <p:nvSpPr>
          <p:cNvPr id="362" name="Google Shape;362;p48"/>
          <p:cNvSpPr txBox="1"/>
          <p:nvPr/>
        </p:nvSpPr>
        <p:spPr>
          <a:xfrm>
            <a:off x="45675" y="984825"/>
            <a:ext cx="7960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/>
              <a:t>Auto Recommendation System : Recommend()</a:t>
            </a:r>
            <a:endParaRPr sz="2500" b="1"/>
          </a:p>
        </p:txBody>
      </p:sp>
      <p:graphicFrame>
        <p:nvGraphicFramePr>
          <p:cNvPr id="363" name="Google Shape;363;p48"/>
          <p:cNvGraphicFramePr/>
          <p:nvPr/>
        </p:nvGraphicFramePr>
        <p:xfrm>
          <a:off x="166300" y="1892450"/>
          <a:ext cx="8732450" cy="3169680"/>
        </p:xfrm>
        <a:graphic>
          <a:graphicData uri="http://schemas.openxmlformats.org/drawingml/2006/table">
            <a:tbl>
              <a:tblPr>
                <a:noFill/>
                <a:tableStyleId>{732C0588-56CF-434B-A3AC-C53409F27625}</a:tableStyleId>
              </a:tblPr>
              <a:tblGrid>
                <a:gridCol w="18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Parameter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Description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0000FF"/>
                          </a:solidFill>
                        </a:rPr>
                        <a:t>title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The title of the movie or animation used by the user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0000FF"/>
                          </a:solidFill>
                        </a:rPr>
                        <a:t>main_data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Data with the title and id of the movie or animation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0000FF"/>
                          </a:solidFill>
                        </a:rPr>
                        <a:t>rating_data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Data with domain id, user id and rating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0000FF"/>
                          </a:solidFill>
                        </a:rPr>
                        <a:t>full_data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Combined data of main_data and rating_data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0000FF"/>
                          </a:solidFill>
                        </a:rPr>
                        <a:t>data_id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This is the domain id of the video.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0000FF"/>
                          </a:solidFill>
                        </a:rPr>
                        <a:t>criterion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Is a rating criterion. Movies higher than that standard are recommended.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0000FF"/>
                          </a:solidFill>
                        </a:rPr>
                        <a:t>split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/>
                        <a:t>Letters of words that identify genres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4" name="Google Shape;364;p48"/>
          <p:cNvSpPr txBox="1"/>
          <p:nvPr/>
        </p:nvSpPr>
        <p:spPr>
          <a:xfrm>
            <a:off x="901150" y="2985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Open source SW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Function Definition 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9"/>
          <p:cNvSpPr txBox="1"/>
          <p:nvPr/>
        </p:nvSpPr>
        <p:spPr>
          <a:xfrm>
            <a:off x="901150" y="2985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Open source SW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Architecture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371" name="Google Shape;371;p49"/>
          <p:cNvSpPr txBox="1"/>
          <p:nvPr/>
        </p:nvSpPr>
        <p:spPr>
          <a:xfrm>
            <a:off x="2013600" y="956238"/>
            <a:ext cx="5116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 b="1">
                <a:solidFill>
                  <a:srgbClr val="0000FF"/>
                </a:solidFill>
              </a:rPr>
              <a:t>Recommendation Service Architecture</a:t>
            </a:r>
            <a:endParaRPr sz="2100" b="1">
              <a:solidFill>
                <a:srgbClr val="0000FF"/>
              </a:solidFill>
            </a:endParaRPr>
          </a:p>
        </p:txBody>
      </p:sp>
      <p:pic>
        <p:nvPicPr>
          <p:cNvPr id="372" name="Google Shape;372;p49"/>
          <p:cNvPicPr preferRelativeResize="0"/>
          <p:nvPr/>
        </p:nvPicPr>
        <p:blipFill rotWithShape="1">
          <a:blip r:embed="rId4">
            <a:alphaModFix/>
          </a:blip>
          <a:srcRect l="15831" t="9855" r="49113" b="10342"/>
          <a:stretch/>
        </p:blipFill>
        <p:spPr>
          <a:xfrm>
            <a:off x="3059400" y="1484825"/>
            <a:ext cx="3025200" cy="365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/>
        </p:nvSpPr>
        <p:spPr>
          <a:xfrm>
            <a:off x="901150" y="2985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Teamwork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Area of Team Efforts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532875" y="1276900"/>
            <a:ext cx="7788300" cy="4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Creating an Auto-Recommendation System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 b="1">
                <a:solidFill>
                  <a:schemeClr val="dk1"/>
                </a:solidFill>
              </a:rPr>
              <a:t>-&gt; Create a function for each algorithm and provide recommendations for  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 b="1">
                <a:solidFill>
                  <a:schemeClr val="dk1"/>
                </a:solidFill>
              </a:rPr>
              <a:t>    3 models simultaneously with one big function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preprocessing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 b="1">
                <a:solidFill>
                  <a:schemeClr val="dk1"/>
                </a:solidFill>
              </a:rPr>
              <a:t>-&gt; Dense matrix to increase computation speed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 b="1">
                <a:solidFill>
                  <a:schemeClr val="dk1"/>
                </a:solidFill>
              </a:rPr>
              <a:t>-&gt; String processing to remove Japanese special characters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 b="1">
                <a:solidFill>
                  <a:schemeClr val="dk1"/>
                </a:solidFill>
              </a:rPr>
              <a:t>-&gt; Decrease the number of data by setting standards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/>
        </p:nvSpPr>
        <p:spPr>
          <a:xfrm>
            <a:off x="941275" y="1835725"/>
            <a:ext cx="8355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https://www.kaggle.com/datasets/CooperUnion/anime-recommendations-database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5"/>
              </a:rPr>
              <a:t>https://www.kaggle.com/datasets/ayushimishra2809/movielens-dataset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6"/>
              </a:rPr>
              <a:t>https://www.kaggle.com/code/raksh710/content-based-filtering-sorted-by-weighted-average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7"/>
              </a:rPr>
              <a:t>https://www.kaggle.com/code/deepakvk18/anime-recommendation-system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8"/>
              </a:rPr>
              <a:t>https://www.kaggle.com/code/apldcode/anime-recommender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9"/>
              </a:rPr>
              <a:t>https://github.com/varian97/Anime-Recommender-System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3"/>
          <p:cNvSpPr txBox="1"/>
          <p:nvPr/>
        </p:nvSpPr>
        <p:spPr>
          <a:xfrm>
            <a:off x="901150" y="106050"/>
            <a:ext cx="7713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Reference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409" name="Google Shape;409;p53"/>
          <p:cNvSpPr/>
          <p:nvPr/>
        </p:nvSpPr>
        <p:spPr>
          <a:xfrm>
            <a:off x="754650" y="1310425"/>
            <a:ext cx="7634700" cy="3516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Google Shape;77;p16"/>
          <p:cNvGraphicFramePr/>
          <p:nvPr/>
        </p:nvGraphicFramePr>
        <p:xfrm>
          <a:off x="963438" y="1801500"/>
          <a:ext cx="7217125" cy="3162150"/>
        </p:xfrm>
        <a:graphic>
          <a:graphicData uri="http://schemas.openxmlformats.org/drawingml/2006/table">
            <a:tbl>
              <a:tblPr>
                <a:noFill/>
                <a:tableStyleId>{51033FD3-974F-4D44-8A87-B2F3F35EC5E5}</a:tableStyleId>
              </a:tblPr>
              <a:tblGrid>
                <a:gridCol w="85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Anime.csv</a:t>
                      </a:r>
                      <a:endParaRPr sz="1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Rating.csv</a:t>
                      </a:r>
                      <a:endParaRPr sz="10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Attribute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Explain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Attribute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Explain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anime_id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Unique id identifying an anime.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user_id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Non identifiable randomly generated user id.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Full name of anime.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anime_id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The anime that this user has rated.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genre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Comma separated list of genres for this anime.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rating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Rating out of 10 this user has assigned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Movie, TV, OVA, etc.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episodes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How may episodes in this show.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rating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Average rating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members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Number of community members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8" name="Google Shape;78;p16"/>
          <p:cNvSpPr txBox="1"/>
          <p:nvPr/>
        </p:nvSpPr>
        <p:spPr>
          <a:xfrm>
            <a:off x="583100" y="868950"/>
            <a:ext cx="8097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This data set contains information on </a:t>
            </a:r>
            <a:r>
              <a:rPr lang="ko" b="1">
                <a:solidFill>
                  <a:schemeClr val="dk1"/>
                </a:solidFill>
              </a:rPr>
              <a:t>user preference data</a:t>
            </a:r>
            <a:r>
              <a:rPr lang="ko">
                <a:solidFill>
                  <a:schemeClr val="dk1"/>
                </a:solidFill>
              </a:rPr>
              <a:t> from </a:t>
            </a:r>
            <a:r>
              <a:rPr lang="ko" b="1">
                <a:solidFill>
                  <a:schemeClr val="dk1"/>
                </a:solidFill>
              </a:rPr>
              <a:t>73,516 users </a:t>
            </a:r>
            <a:r>
              <a:rPr lang="ko">
                <a:solidFill>
                  <a:schemeClr val="dk1"/>
                </a:solidFill>
              </a:rPr>
              <a:t>on </a:t>
            </a:r>
            <a:r>
              <a:rPr lang="ko" b="1">
                <a:solidFill>
                  <a:schemeClr val="dk1"/>
                </a:solidFill>
              </a:rPr>
              <a:t>12,294 anime</a:t>
            </a:r>
            <a:r>
              <a:rPr lang="k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Each user is able to add anime to their completed list and give it a rating and this data set is 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compilation of those ratings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901150" y="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End-to-End Process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exploration : Animation dataset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75" y="1642427"/>
            <a:ext cx="2317675" cy="31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550" y="1642425"/>
            <a:ext cx="2612481" cy="31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4031" y="2284688"/>
            <a:ext cx="3014425" cy="18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901150" y="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End-to-End Process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exploration : Animation dataset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Description of animation dataset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170" y="1612993"/>
            <a:ext cx="2003461" cy="33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075" y="1871962"/>
            <a:ext cx="2743250" cy="27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908500" y="0"/>
            <a:ext cx="5925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End-to-End Process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exploration : Animation dataset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50250" y="1108400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Drop the Null Values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3828255" y="2792175"/>
            <a:ext cx="988500" cy="55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06" y="1901389"/>
            <a:ext cx="260119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228" y="1901396"/>
            <a:ext cx="3243356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112" y="1901400"/>
            <a:ext cx="2233388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01100" y="0"/>
            <a:ext cx="78924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End-to-End Process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exploration : Animation Rating Dataset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Description of rating dataset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750250" y="11524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Merge the anime and rating dataset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50" y="1887950"/>
            <a:ext cx="7680499" cy="2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908500" y="0"/>
            <a:ext cx="72576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End-to-End Process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exploration : Animation Full dataset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88"/>
            <a:ext cx="699135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l="10795" t="24428" r="47951" b="8971"/>
          <a:stretch/>
        </p:blipFill>
        <p:spPr>
          <a:xfrm>
            <a:off x="2706888" y="1800500"/>
            <a:ext cx="3429826" cy="29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901150" y="0"/>
            <a:ext cx="76683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900" b="1">
                <a:solidFill>
                  <a:schemeClr val="dk1"/>
                </a:solidFill>
              </a:rPr>
              <a:t>End-to-End Process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 b="1">
                <a:solidFill>
                  <a:schemeClr val="dk1"/>
                </a:solidFill>
              </a:rPr>
              <a:t>Data exploration : Animation Type Distribution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50250" y="1152475"/>
            <a:ext cx="73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Animation’s type distribution as a percentage in pie plot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2394</Words>
  <Application>Microsoft Office PowerPoint</Application>
  <PresentationFormat>화면 슬라이드 쇼(16:9)</PresentationFormat>
  <Paragraphs>368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Microsoft Yahei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이서빈</cp:lastModifiedBy>
  <cp:revision>1</cp:revision>
  <dcterms:modified xsi:type="dcterms:W3CDTF">2022-11-30T05:12:09Z</dcterms:modified>
</cp:coreProperties>
</file>